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03" r:id="rId3"/>
    <p:sldId id="304" r:id="rId4"/>
    <p:sldId id="307" r:id="rId5"/>
    <p:sldId id="306" r:id="rId6"/>
    <p:sldId id="302" r:id="rId7"/>
    <p:sldId id="30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78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34" autoAdjust="0"/>
    <p:restoredTop sz="94660"/>
  </p:normalViewPr>
  <p:slideViewPr>
    <p:cSldViewPr>
      <p:cViewPr varScale="1">
        <p:scale>
          <a:sx n="180" d="100"/>
          <a:sy n="180" d="100"/>
        </p:scale>
        <p:origin x="156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F8A6A-53A9-4997-B009-59686CFF6CC4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E9409-D63A-4DC2-97B6-78EDC08F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08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Flux</a:t>
            </a:r>
            <a:r>
              <a:rPr lang="en-US" baseline="0" dirty="0" smtClean="0"/>
              <a:t> = ALFAFCUSP/ALFA</a:t>
            </a:r>
          </a:p>
          <a:p>
            <a:r>
              <a:rPr lang="en-US" baseline="0" dirty="0" smtClean="0"/>
              <a:t>Where ALFA = 0.1 </a:t>
            </a:r>
            <a:r>
              <a:rPr lang="en-US" baseline="0" dirty="0" err="1" smtClean="0"/>
              <a:t>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E9409-D63A-4DC2-97B6-78EDC08F74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46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B481-F94A-4391-826E-E46A5E7C5EDE}" type="datetime1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6A4B2-58A3-48F0-8CAF-5CD14B02DE42}" type="datetime1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3F0B-8FAB-49AE-B91A-2B1A19768445}" type="datetime1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2FBE-2BF5-4067-BBBA-7E91A4E200C4}" type="datetime1">
              <a:rPr lang="en-US" smtClean="0"/>
              <a:t>6/2/2016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F48B-0B32-408C-98BB-D6309223349E}" type="datetime1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F4525-329C-4D9A-8C84-29D58B7565D4}" type="datetime1">
              <a:rPr lang="en-US" smtClean="0"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D79D-278B-40FF-AC5F-A28479B29FEA}" type="datetime1">
              <a:rPr lang="en-US" smtClean="0"/>
              <a:t>6/2/2016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2BB0-91AB-4253-85C7-DD4C8DDE5BA8}" type="datetime1">
              <a:rPr lang="en-US" smtClean="0"/>
              <a:t>6/2/2016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861A-FA29-4A05-ADE2-A917343A8803}" type="datetime1">
              <a:rPr lang="en-US" smtClean="0"/>
              <a:t>6/2/2016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4049-C220-4968-B3F5-01A8A3D33CCE}" type="datetime1">
              <a:rPr lang="en-US" smtClean="0"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02DE-14B5-4E2C-8D77-9AA96C202564}" type="datetime1">
              <a:rPr lang="en-US" smtClean="0"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02FBE-2BF5-4067-BBBA-7E91A4E200C4}" type="datetime1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692"/>
            <a:ext cx="7772400" cy="139065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TIEGCM with AMIE</a:t>
            </a:r>
            <a:br>
              <a:rPr lang="en-US" sz="3600" b="1" dirty="0" smtClean="0"/>
            </a:br>
            <a:r>
              <a:rPr lang="en-US" sz="400" b="1" dirty="0"/>
              <a:t> </a:t>
            </a:r>
            <a:r>
              <a:rPr lang="en-US" sz="400" b="1" dirty="0" smtClean="0"/>
              <a:t> 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RENU Rocket Cusp Density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4265" y="6490648"/>
            <a:ext cx="65532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sz="1200" i="1" dirty="0"/>
          </a:p>
        </p:txBody>
      </p:sp>
      <p:sp>
        <p:nvSpPr>
          <p:cNvPr id="5" name="Rectangle 4"/>
          <p:cNvSpPr/>
          <p:nvPr/>
        </p:nvSpPr>
        <p:spPr>
          <a:xfrm>
            <a:off x="6553200" y="6477000"/>
            <a:ext cx="2590800" cy="3889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/>
        </p:nvSpPr>
        <p:spPr>
          <a:xfrm>
            <a:off x="6553200" y="6490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</a:t>
            </a:fld>
            <a:r>
              <a:rPr lang="en-US" dirty="0" smtClean="0">
                <a:solidFill>
                  <a:schemeClr val="tx1"/>
                </a:solidFill>
              </a:rPr>
              <a:t>/3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3" descr="C:\Users\gthompson\Documents\ASTRA\Marketing\Marketing Templates\PowerPoints-051914\PowerPoints\images\astra-hea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9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477000"/>
            <a:ext cx="65532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200" i="1" dirty="0" smtClean="0"/>
              <a:t>ASTRA LLC., Boulder, CO</a:t>
            </a:r>
            <a:endParaRPr lang="en-US" sz="1200" i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3962746"/>
            <a:ext cx="7772400" cy="22288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700" b="1" dirty="0" smtClean="0"/>
          </a:p>
          <a:p>
            <a:pPr algn="l"/>
            <a:r>
              <a:rPr lang="en-US" sz="4700" b="1" dirty="0" smtClean="0"/>
              <a:t>Tasks:  </a:t>
            </a:r>
          </a:p>
          <a:p>
            <a:pPr algn="l"/>
            <a:endParaRPr lang="en-US" sz="4700" b="1" dirty="0" smtClean="0"/>
          </a:p>
          <a:p>
            <a:pPr algn="l"/>
            <a:r>
              <a:rPr lang="en-US" sz="4700" b="1" dirty="0" smtClean="0"/>
              <a:t>1)  Collect data for ingestion into AMIE for RENU flight</a:t>
            </a:r>
          </a:p>
          <a:p>
            <a:pPr algn="l"/>
            <a:r>
              <a:rPr lang="en-US" sz="4700" b="1" dirty="0" smtClean="0"/>
              <a:t>	(Magnetometers, </a:t>
            </a:r>
            <a:r>
              <a:rPr lang="en-US" sz="4700" b="1" dirty="0" err="1" smtClean="0"/>
              <a:t>SuperDARN</a:t>
            </a:r>
            <a:r>
              <a:rPr lang="en-US" sz="4700" b="1" dirty="0" smtClean="0"/>
              <a:t>, DMSP, AMPERE, RENU measurements)</a:t>
            </a:r>
          </a:p>
          <a:p>
            <a:pPr algn="l"/>
            <a:endParaRPr lang="en-US" sz="4700" b="1" dirty="0" smtClean="0"/>
          </a:p>
          <a:p>
            <a:pPr marL="225425" indent="-225425" algn="l">
              <a:buAutoNum type="arabicParenR" startAt="2"/>
            </a:pPr>
            <a:r>
              <a:rPr lang="en-US" sz="4700" b="1" dirty="0" smtClean="0"/>
              <a:t>Run TIEGCM with appropriate AMIE and Cusp Precipitation</a:t>
            </a:r>
          </a:p>
          <a:p>
            <a:pPr marL="225425" indent="-225425" algn="l">
              <a:buAutoNum type="arabicParenR" startAt="2"/>
            </a:pPr>
            <a:endParaRPr lang="en-US" sz="4700" b="1" dirty="0"/>
          </a:p>
          <a:p>
            <a:pPr marL="225425" indent="-225425" algn="l">
              <a:buAutoNum type="arabicParenR" startAt="2"/>
            </a:pPr>
            <a:r>
              <a:rPr lang="en-US" sz="4700" b="1" dirty="0" smtClean="0"/>
              <a:t>Compare modeled and measured cusp density</a:t>
            </a:r>
          </a:p>
          <a:p>
            <a:pPr algn="l"/>
            <a:endParaRPr lang="en-US" sz="4700" b="1" dirty="0"/>
          </a:p>
          <a:p>
            <a:pPr algn="l"/>
            <a:r>
              <a:rPr lang="en-US" sz="4700" b="1" dirty="0" smtClean="0"/>
              <a:t>3)   Develop TIEGCM module to add field-aligned ion motion to forcing of neutrals</a:t>
            </a:r>
          </a:p>
          <a:p>
            <a:pPr marL="457200" indent="-457200" algn="l">
              <a:buAutoNum type="arabicParenR"/>
            </a:pPr>
            <a:endParaRPr lang="en-US" sz="4700" b="1" dirty="0" smtClean="0"/>
          </a:p>
          <a:p>
            <a:pPr marL="457200" indent="-457200" algn="l">
              <a:buAutoNum type="arabicParenR"/>
            </a:pPr>
            <a:endParaRPr lang="en-US" sz="4700" b="1" dirty="0" smtClean="0"/>
          </a:p>
          <a:p>
            <a:pPr marL="457200" indent="-457200" algn="l">
              <a:buAutoNum type="arabicParenR"/>
            </a:pPr>
            <a:endParaRPr lang="en-US" sz="2400" b="1" dirty="0" smtClean="0"/>
          </a:p>
          <a:p>
            <a:pPr marL="457200" indent="-457200" algn="l">
              <a:buAutoNum type="arabicParenR"/>
            </a:pPr>
            <a:endParaRPr lang="en-US" sz="2400" b="1" dirty="0" smtClean="0"/>
          </a:p>
          <a:p>
            <a:pPr algn="l"/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265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5950"/>
            <a:ext cx="7772400" cy="2228850"/>
          </a:xfrm>
        </p:spPr>
        <p:txBody>
          <a:bodyPr>
            <a:normAutofit/>
          </a:bodyPr>
          <a:lstStyle/>
          <a:p>
            <a:r>
              <a:rPr lang="en-US" b="1" dirty="0" smtClean="0"/>
              <a:t>TIEGCM-AMIE</a:t>
            </a:r>
            <a:r>
              <a:rPr lang="en-US" b="1" dirty="0" smtClean="0"/>
              <a:t>: RENU2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x134 Cusp Precipitation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77000"/>
            <a:ext cx="65532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200" i="1" dirty="0" smtClean="0"/>
              <a:t>ASTRA LLC., Boulder, CO</a:t>
            </a:r>
            <a:endParaRPr lang="en-US" sz="1200" i="1" dirty="0"/>
          </a:p>
        </p:txBody>
      </p:sp>
      <p:sp>
        <p:nvSpPr>
          <p:cNvPr id="5" name="Rectangle 4"/>
          <p:cNvSpPr/>
          <p:nvPr/>
        </p:nvSpPr>
        <p:spPr>
          <a:xfrm>
            <a:off x="6553200" y="6477000"/>
            <a:ext cx="2590800" cy="3889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/>
        </p:nvSpPr>
        <p:spPr>
          <a:xfrm>
            <a:off x="6553200" y="6490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3" descr="C:\Users\gthompson\Documents\ASTRA\Marketing\Marketing Templates\PowerPoints-051914\PowerPoints\images\astra-hea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9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35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TIEGCM </a:t>
            </a:r>
          </a:p>
          <a:p>
            <a:pPr lvl="1"/>
            <a:r>
              <a:rPr lang="en-US" dirty="0" smtClean="0"/>
              <a:t>Energy = 100 eV</a:t>
            </a:r>
          </a:p>
          <a:p>
            <a:pPr lvl="1"/>
            <a:r>
              <a:rPr lang="en-US" dirty="0" smtClean="0"/>
              <a:t>Flux = 3.7×10</a:t>
            </a:r>
            <a:r>
              <a:rPr lang="en-US" baseline="30000" dirty="0" smtClean="0"/>
              <a:t>10  </a:t>
            </a:r>
            <a:r>
              <a:rPr lang="en-US" smtClean="0"/>
              <a:t>#/s/cm</a:t>
            </a:r>
            <a:r>
              <a:rPr lang="en-US" baseline="30000" smtClean="0"/>
              <a:t>2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2" descr="C:\Users\mpilinski\Desktop\WORK\ASTRA_banner_v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2699"/>
            <a:ext cx="9148763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76200"/>
            <a:ext cx="8229600" cy="563562"/>
          </a:xfrm>
          <a:prstGeom prst="rect">
            <a:avLst/>
          </a:prstGeom>
        </p:spPr>
        <p:txBody>
          <a:bodyPr vert="horz" wrap="none" lIns="91440" tIns="0" rIns="9144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TIEGCM Runs for RENU2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65532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200" i="1" dirty="0" smtClean="0"/>
              <a:t>ASTRA LLC., Boulder, CO</a:t>
            </a:r>
            <a:endParaRPr lang="en-US" sz="1200" i="1" dirty="0"/>
          </a:p>
        </p:txBody>
      </p:sp>
      <p:sp>
        <p:nvSpPr>
          <p:cNvPr id="11" name="Rectangle 10"/>
          <p:cNvSpPr/>
          <p:nvPr/>
        </p:nvSpPr>
        <p:spPr>
          <a:xfrm>
            <a:off x="6553200" y="6477000"/>
            <a:ext cx="2590800" cy="3889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Slide Number Placeholder 7"/>
          <p:cNvSpPr>
            <a:spLocks noGrp="1"/>
          </p:cNvSpPr>
          <p:nvPr/>
        </p:nvSpPr>
        <p:spPr>
          <a:xfrm>
            <a:off x="6553200" y="6490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45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2" descr="C:\Users\mpilinski\Desktop\WORK\ASTRA_banner_v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2699"/>
            <a:ext cx="9148763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76200"/>
            <a:ext cx="8229600" cy="563562"/>
          </a:xfrm>
          <a:prstGeom prst="rect">
            <a:avLst/>
          </a:prstGeom>
        </p:spPr>
        <p:txBody>
          <a:bodyPr vert="horz" wrap="none" lIns="91440" tIns="0" rIns="9144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TIEGCM TN Dec 13, 2015 7:45 UT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65532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200" i="1" dirty="0" smtClean="0"/>
              <a:t>ASTRA LLC., Boulder, CO</a:t>
            </a:r>
            <a:endParaRPr lang="en-US" sz="1200" i="1" dirty="0"/>
          </a:p>
        </p:txBody>
      </p:sp>
      <p:sp>
        <p:nvSpPr>
          <p:cNvPr id="11" name="Rectangle 10"/>
          <p:cNvSpPr/>
          <p:nvPr/>
        </p:nvSpPr>
        <p:spPr>
          <a:xfrm>
            <a:off x="6553200" y="6477000"/>
            <a:ext cx="2590800" cy="3889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Slide Number Placeholder 7"/>
          <p:cNvSpPr>
            <a:spLocks noGrp="1"/>
          </p:cNvSpPr>
          <p:nvPr/>
        </p:nvSpPr>
        <p:spPr>
          <a:xfrm>
            <a:off x="6553200" y="6490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43608"/>
            <a:ext cx="5998129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45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2" descr="C:\Users\mpilinski\Desktop\WORK\ASTRA_banner_v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2699"/>
            <a:ext cx="9148763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76200"/>
            <a:ext cx="8229600" cy="563562"/>
          </a:xfrm>
          <a:prstGeom prst="rect">
            <a:avLst/>
          </a:prstGeom>
        </p:spPr>
        <p:txBody>
          <a:bodyPr vert="horz" wrap="none" lIns="91440" tIns="0" rIns="9144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TIEGCM NE Dec 13, 2015 7:45 UT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65532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200" i="1" dirty="0" smtClean="0"/>
              <a:t>ASTRA LLC., Boulder, CO</a:t>
            </a:r>
            <a:endParaRPr lang="en-US" sz="1200" i="1" dirty="0"/>
          </a:p>
        </p:txBody>
      </p:sp>
      <p:sp>
        <p:nvSpPr>
          <p:cNvPr id="11" name="Rectangle 10"/>
          <p:cNvSpPr/>
          <p:nvPr/>
        </p:nvSpPr>
        <p:spPr>
          <a:xfrm>
            <a:off x="6553200" y="6477000"/>
            <a:ext cx="2590800" cy="3889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Slide Number Placeholder 7"/>
          <p:cNvSpPr>
            <a:spLocks noGrp="1"/>
          </p:cNvSpPr>
          <p:nvPr/>
        </p:nvSpPr>
        <p:spPr>
          <a:xfrm>
            <a:off x="6553200" y="6490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31" y="762000"/>
            <a:ext cx="621800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38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2" descr="C:\Users\mpilinski\Desktop\WORK\ASTRA_banner_v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2699"/>
            <a:ext cx="9148763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76200"/>
            <a:ext cx="8229600" cy="563562"/>
          </a:xfrm>
          <a:prstGeom prst="rect">
            <a:avLst/>
          </a:prstGeom>
        </p:spPr>
        <p:txBody>
          <a:bodyPr vert="horz" wrap="none" lIns="91440" tIns="0" rIns="9144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TIEGCM </a:t>
            </a:r>
            <a:r>
              <a:rPr lang="en-US" sz="2800" b="1" dirty="0" smtClean="0">
                <a:solidFill>
                  <a:schemeClr val="bg1"/>
                </a:solidFill>
              </a:rPr>
              <a:t>RHO </a:t>
            </a:r>
            <a:r>
              <a:rPr lang="en-US" sz="2800" b="1" dirty="0">
                <a:solidFill>
                  <a:schemeClr val="bg1"/>
                </a:solidFill>
              </a:rPr>
              <a:t>Dec 13, 2015 7:45 </a:t>
            </a:r>
            <a:r>
              <a:rPr lang="en-US" sz="2800" b="1" dirty="0" smtClean="0">
                <a:solidFill>
                  <a:schemeClr val="bg1"/>
                </a:solidFill>
              </a:rPr>
              <a:t>UT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65532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200" i="1" dirty="0" smtClean="0"/>
              <a:t>ASTRA LLC., Boulder, CO</a:t>
            </a:r>
            <a:endParaRPr lang="en-US" sz="1200" i="1" dirty="0"/>
          </a:p>
        </p:txBody>
      </p:sp>
      <p:sp>
        <p:nvSpPr>
          <p:cNvPr id="11" name="Rectangle 10"/>
          <p:cNvSpPr/>
          <p:nvPr/>
        </p:nvSpPr>
        <p:spPr>
          <a:xfrm>
            <a:off x="6553200" y="6477000"/>
            <a:ext cx="2590800" cy="3889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Slide Number Placeholder 7"/>
          <p:cNvSpPr>
            <a:spLocks noGrp="1"/>
          </p:cNvSpPr>
          <p:nvPr/>
        </p:nvSpPr>
        <p:spPr>
          <a:xfrm>
            <a:off x="6553200" y="6490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70" y="761999"/>
            <a:ext cx="6695030" cy="571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38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TIEGCM RHO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2" descr="C:\Users\mpilinski\Desktop\WORK\ASTRA_banner_v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2699"/>
            <a:ext cx="9148763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477000"/>
            <a:ext cx="65532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200" i="1" dirty="0" smtClean="0"/>
              <a:t>ASTRA LLC., Boulder, CO</a:t>
            </a:r>
            <a:endParaRPr lang="en-US" sz="1200" i="1" dirty="0"/>
          </a:p>
        </p:txBody>
      </p:sp>
      <p:sp>
        <p:nvSpPr>
          <p:cNvPr id="11" name="Rectangle 10"/>
          <p:cNvSpPr/>
          <p:nvPr/>
        </p:nvSpPr>
        <p:spPr>
          <a:xfrm>
            <a:off x="6553200" y="6477000"/>
            <a:ext cx="2590800" cy="3889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Slide Number Placeholder 7"/>
          <p:cNvSpPr>
            <a:spLocks noGrp="1"/>
          </p:cNvSpPr>
          <p:nvPr/>
        </p:nvSpPr>
        <p:spPr>
          <a:xfrm>
            <a:off x="6553200" y="6490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17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2" descr="C:\Users\mpilinski\Desktop\WORK\ASTRA_banner_v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2699"/>
            <a:ext cx="9148763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477000"/>
            <a:ext cx="65532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200" i="1" dirty="0" smtClean="0"/>
              <a:t>ASTRA LLC., Boulder, CO</a:t>
            </a:r>
            <a:endParaRPr lang="en-US" sz="1200" i="1" dirty="0"/>
          </a:p>
        </p:txBody>
      </p:sp>
      <p:sp>
        <p:nvSpPr>
          <p:cNvPr id="11" name="Rectangle 10"/>
          <p:cNvSpPr/>
          <p:nvPr/>
        </p:nvSpPr>
        <p:spPr>
          <a:xfrm>
            <a:off x="6553200" y="6477000"/>
            <a:ext cx="2590800" cy="3889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Slide Number Placeholder 7"/>
          <p:cNvSpPr>
            <a:spLocks noGrp="1"/>
          </p:cNvSpPr>
          <p:nvPr/>
        </p:nvSpPr>
        <p:spPr>
          <a:xfrm>
            <a:off x="6553200" y="6490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6114436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76200"/>
            <a:ext cx="8229600" cy="563562"/>
          </a:xfrm>
          <a:prstGeom prst="rect">
            <a:avLst/>
          </a:prstGeom>
        </p:spPr>
        <p:txBody>
          <a:bodyPr vert="horz" wrap="none" lIns="91440" tIns="0" rIns="9144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TIEGCM </a:t>
            </a:r>
            <a:r>
              <a:rPr lang="en-US" sz="2800" b="1" dirty="0" smtClean="0">
                <a:solidFill>
                  <a:schemeClr val="bg1"/>
                </a:solidFill>
              </a:rPr>
              <a:t>RHO </a:t>
            </a:r>
            <a:r>
              <a:rPr lang="en-US" sz="2800" b="1" dirty="0">
                <a:solidFill>
                  <a:schemeClr val="bg1"/>
                </a:solidFill>
              </a:rPr>
              <a:t>Dec 13, 2015 </a:t>
            </a:r>
            <a:r>
              <a:rPr lang="en-US" sz="2800" b="1" dirty="0" smtClean="0">
                <a:solidFill>
                  <a:schemeClr val="bg1"/>
                </a:solidFill>
              </a:rPr>
              <a:t>7:15 UT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3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2" descr="C:\Users\mpilinski\Desktop\WORK\ASTRA_banner_v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2699"/>
            <a:ext cx="9148763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477000"/>
            <a:ext cx="65532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200" i="1" dirty="0" smtClean="0"/>
              <a:t>ASTRA LLC., Boulder, CO</a:t>
            </a:r>
            <a:endParaRPr lang="en-US" sz="1200" i="1" dirty="0"/>
          </a:p>
        </p:txBody>
      </p:sp>
      <p:sp>
        <p:nvSpPr>
          <p:cNvPr id="11" name="Rectangle 10"/>
          <p:cNvSpPr/>
          <p:nvPr/>
        </p:nvSpPr>
        <p:spPr>
          <a:xfrm>
            <a:off x="6553200" y="6477000"/>
            <a:ext cx="2590800" cy="3889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Slide Number Placeholder 7"/>
          <p:cNvSpPr>
            <a:spLocks noGrp="1"/>
          </p:cNvSpPr>
          <p:nvPr/>
        </p:nvSpPr>
        <p:spPr>
          <a:xfrm>
            <a:off x="6553200" y="6490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759" y="762000"/>
            <a:ext cx="623358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76200"/>
            <a:ext cx="8229600" cy="563562"/>
          </a:xfrm>
          <a:prstGeom prst="rect">
            <a:avLst/>
          </a:prstGeom>
        </p:spPr>
        <p:txBody>
          <a:bodyPr vert="horz" wrap="none" lIns="91440" tIns="0" rIns="9144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TIEGCM </a:t>
            </a:r>
            <a:r>
              <a:rPr lang="en-US" sz="2800" b="1" dirty="0" smtClean="0">
                <a:solidFill>
                  <a:schemeClr val="bg1"/>
                </a:solidFill>
              </a:rPr>
              <a:t>RHO </a:t>
            </a:r>
            <a:r>
              <a:rPr lang="en-US" sz="2800" b="1" dirty="0">
                <a:solidFill>
                  <a:schemeClr val="bg1"/>
                </a:solidFill>
              </a:rPr>
              <a:t>Dec 13, 2015 </a:t>
            </a:r>
            <a:r>
              <a:rPr lang="en-US" sz="2800" b="1" dirty="0" smtClean="0">
                <a:solidFill>
                  <a:schemeClr val="bg1"/>
                </a:solidFill>
              </a:rPr>
              <a:t>7:30 UT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29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2" descr="C:\Users\mpilinski\Desktop\WORK\ASTRA_banner_v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2699"/>
            <a:ext cx="9148763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477000"/>
            <a:ext cx="65532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200" i="1" dirty="0" smtClean="0"/>
              <a:t>ASTRA LLC., Boulder, CO</a:t>
            </a:r>
            <a:endParaRPr lang="en-US" sz="1200" i="1" dirty="0"/>
          </a:p>
        </p:txBody>
      </p:sp>
      <p:sp>
        <p:nvSpPr>
          <p:cNvPr id="11" name="Rectangle 10"/>
          <p:cNvSpPr/>
          <p:nvPr/>
        </p:nvSpPr>
        <p:spPr>
          <a:xfrm>
            <a:off x="6553200" y="6477000"/>
            <a:ext cx="2590800" cy="3889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Slide Number Placeholder 7"/>
          <p:cNvSpPr>
            <a:spLocks noGrp="1"/>
          </p:cNvSpPr>
          <p:nvPr/>
        </p:nvSpPr>
        <p:spPr>
          <a:xfrm>
            <a:off x="6553200" y="6490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768" y="762000"/>
            <a:ext cx="6432231" cy="567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76200"/>
            <a:ext cx="8229600" cy="563562"/>
          </a:xfrm>
          <a:prstGeom prst="rect">
            <a:avLst/>
          </a:prstGeom>
        </p:spPr>
        <p:txBody>
          <a:bodyPr vert="horz" wrap="none" lIns="91440" tIns="0" rIns="9144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TIEGCM </a:t>
            </a:r>
            <a:r>
              <a:rPr lang="en-US" sz="2800" b="1" dirty="0" smtClean="0">
                <a:solidFill>
                  <a:schemeClr val="bg1"/>
                </a:solidFill>
              </a:rPr>
              <a:t>RHO </a:t>
            </a:r>
            <a:r>
              <a:rPr lang="en-US" sz="2800" b="1" dirty="0">
                <a:solidFill>
                  <a:schemeClr val="bg1"/>
                </a:solidFill>
              </a:rPr>
              <a:t>Dec 13, 2015 7:45 </a:t>
            </a:r>
            <a:r>
              <a:rPr lang="en-US" sz="2800" b="1" dirty="0" smtClean="0">
                <a:solidFill>
                  <a:schemeClr val="bg1"/>
                </a:solidFill>
              </a:rPr>
              <a:t>UT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7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2" descr="C:\Users\mpilinski\Desktop\WORK\ASTRA_banner_v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2699"/>
            <a:ext cx="9148763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477000"/>
            <a:ext cx="65532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200" i="1" dirty="0" smtClean="0"/>
              <a:t>ASTRA LLC., Boulder, CO</a:t>
            </a:r>
            <a:endParaRPr lang="en-US" sz="1200" i="1" dirty="0"/>
          </a:p>
        </p:txBody>
      </p:sp>
      <p:sp>
        <p:nvSpPr>
          <p:cNvPr id="11" name="Rectangle 10"/>
          <p:cNvSpPr/>
          <p:nvPr/>
        </p:nvSpPr>
        <p:spPr>
          <a:xfrm>
            <a:off x="6553200" y="6477000"/>
            <a:ext cx="2590800" cy="3889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Slide Number Placeholder 7"/>
          <p:cNvSpPr>
            <a:spLocks noGrp="1"/>
          </p:cNvSpPr>
          <p:nvPr/>
        </p:nvSpPr>
        <p:spPr>
          <a:xfrm>
            <a:off x="6553200" y="6490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76200"/>
            <a:ext cx="8229600" cy="563562"/>
          </a:xfrm>
          <a:prstGeom prst="rect">
            <a:avLst/>
          </a:prstGeom>
        </p:spPr>
        <p:txBody>
          <a:bodyPr vert="horz" wrap="none" lIns="91440" tIns="0" rIns="9144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TIEGCM </a:t>
            </a:r>
            <a:r>
              <a:rPr lang="en-US" sz="2800" b="1" dirty="0" smtClean="0">
                <a:solidFill>
                  <a:schemeClr val="bg1"/>
                </a:solidFill>
              </a:rPr>
              <a:t>RHO </a:t>
            </a:r>
            <a:r>
              <a:rPr lang="en-US" sz="2800" b="1" dirty="0">
                <a:solidFill>
                  <a:schemeClr val="bg1"/>
                </a:solidFill>
              </a:rPr>
              <a:t>Dec 13, 2015 </a:t>
            </a:r>
            <a:r>
              <a:rPr lang="en-US" sz="2800" b="1" dirty="0" smtClean="0">
                <a:solidFill>
                  <a:schemeClr val="bg1"/>
                </a:solidFill>
              </a:rPr>
              <a:t>8:00 UT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82" y="761999"/>
            <a:ext cx="6313518" cy="564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7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89637"/>
            <a:ext cx="8229600" cy="48736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/>
              <a:t>We have compared AMIE potential patterns to </a:t>
            </a:r>
            <a:r>
              <a:rPr lang="en-US" dirty="0" err="1"/>
              <a:t>SuperDARN</a:t>
            </a:r>
            <a:r>
              <a:rPr lang="en-US" dirty="0"/>
              <a:t> assimilative mapping (SAM) convection maps. These show that the SAM convection patterns are very close to a statistical model while the AMIE convection patterns are much more influenced by the assimilated data.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4" descr="blueSpruce:Users:andygisler:Documents:ASTRA:amie:RENU:AMIE_SAM_comparison_0740UT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45510"/>
            <a:ext cx="6781800" cy="509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mpilinski\Desktop\WORK\ASTRA_banner_v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9" y="-6349"/>
            <a:ext cx="9148763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3001" y="82550"/>
            <a:ext cx="8229600" cy="563562"/>
          </a:xfrm>
          <a:prstGeom prst="rect">
            <a:avLst/>
          </a:prstGeom>
        </p:spPr>
        <p:txBody>
          <a:bodyPr vert="horz" wrap="none" lIns="91440" tIns="0" rIns="9144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AMIE Potential Patterns: RENU2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3200" y="6477000"/>
            <a:ext cx="2590800" cy="3889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65532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200" i="1" dirty="0" smtClean="0"/>
              <a:t>ASTRA LLC., Boulder, CO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44953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30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5950"/>
            <a:ext cx="7772400" cy="2228850"/>
          </a:xfrm>
        </p:spPr>
        <p:txBody>
          <a:bodyPr>
            <a:normAutofit/>
          </a:bodyPr>
          <a:lstStyle/>
          <a:p>
            <a:r>
              <a:rPr lang="en-US" b="1" dirty="0" smtClean="0"/>
              <a:t>TIEGCM-AMIE</a:t>
            </a:r>
            <a:r>
              <a:rPr lang="en-US" b="1" dirty="0" smtClean="0"/>
              <a:t>: RENU2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x898 Cusp Precipitation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77000"/>
            <a:ext cx="65532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200" i="1" dirty="0" smtClean="0"/>
              <a:t>ASTRA LLC., Boulder, CO</a:t>
            </a:r>
            <a:endParaRPr lang="en-US" sz="1200" i="1" dirty="0"/>
          </a:p>
        </p:txBody>
      </p:sp>
      <p:sp>
        <p:nvSpPr>
          <p:cNvPr id="5" name="Rectangle 4"/>
          <p:cNvSpPr/>
          <p:nvPr/>
        </p:nvSpPr>
        <p:spPr>
          <a:xfrm>
            <a:off x="6553200" y="6477000"/>
            <a:ext cx="2590800" cy="3889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/>
        </p:nvSpPr>
        <p:spPr>
          <a:xfrm>
            <a:off x="6553200" y="6490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3" descr="C:\Users\gthompson\Documents\ASTRA\Marketing\Marketing Templates\PowerPoints-051914\PowerPoints\images\astra-hea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9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11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TIEGCM </a:t>
            </a:r>
          </a:p>
          <a:p>
            <a:pPr lvl="1"/>
            <a:r>
              <a:rPr lang="en-US" dirty="0" smtClean="0"/>
              <a:t>Energy = 100 eV</a:t>
            </a:r>
          </a:p>
          <a:p>
            <a:pPr lvl="1"/>
            <a:r>
              <a:rPr lang="en-US" dirty="0" smtClean="0"/>
              <a:t>Flux = 2.5×10</a:t>
            </a:r>
            <a:r>
              <a:rPr lang="en-US" baseline="30000" dirty="0" smtClean="0"/>
              <a:t>11 </a:t>
            </a:r>
            <a:r>
              <a:rPr lang="en-US" dirty="0" smtClean="0"/>
              <a:t>#/s/cm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marL="0" indent="0">
              <a:buNone/>
            </a:pPr>
            <a:endParaRPr lang="en-US" baseline="30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2" descr="C:\Users\mpilinski\Desktop\WORK\ASTRA_banner_v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2699"/>
            <a:ext cx="9148763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76200"/>
            <a:ext cx="8229600" cy="563562"/>
          </a:xfrm>
          <a:prstGeom prst="rect">
            <a:avLst/>
          </a:prstGeom>
        </p:spPr>
        <p:txBody>
          <a:bodyPr vert="horz" wrap="none" lIns="91440" tIns="0" rIns="9144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TIEGCM Runs for RENU2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65532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200" i="1" dirty="0" smtClean="0"/>
              <a:t>ASTRA LLC., Boulder, CO</a:t>
            </a:r>
            <a:endParaRPr lang="en-US" sz="1200" i="1" dirty="0"/>
          </a:p>
        </p:txBody>
      </p:sp>
      <p:sp>
        <p:nvSpPr>
          <p:cNvPr id="11" name="Rectangle 10"/>
          <p:cNvSpPr/>
          <p:nvPr/>
        </p:nvSpPr>
        <p:spPr>
          <a:xfrm>
            <a:off x="6553200" y="6477000"/>
            <a:ext cx="2590800" cy="3889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Slide Number Placeholder 7"/>
          <p:cNvSpPr>
            <a:spLocks noGrp="1"/>
          </p:cNvSpPr>
          <p:nvPr/>
        </p:nvSpPr>
        <p:spPr>
          <a:xfrm>
            <a:off x="6553200" y="6490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8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2" descr="C:\Users\mpilinski\Desktop\WORK\ASTRA_banner_v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2699"/>
            <a:ext cx="9148763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76200"/>
            <a:ext cx="8229600" cy="563562"/>
          </a:xfrm>
          <a:prstGeom prst="rect">
            <a:avLst/>
          </a:prstGeom>
        </p:spPr>
        <p:txBody>
          <a:bodyPr vert="horz" wrap="none" lIns="91440" tIns="0" rIns="9144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Cusp Location in TIEGCM-ICON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65532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200" i="1" dirty="0" smtClean="0"/>
              <a:t>ASTRA LLC., Boulder, CO</a:t>
            </a:r>
            <a:endParaRPr lang="en-US" sz="1200" i="1" dirty="0"/>
          </a:p>
        </p:txBody>
      </p:sp>
      <p:sp>
        <p:nvSpPr>
          <p:cNvPr id="11" name="Rectangle 10"/>
          <p:cNvSpPr/>
          <p:nvPr/>
        </p:nvSpPr>
        <p:spPr>
          <a:xfrm>
            <a:off x="6553200" y="6477000"/>
            <a:ext cx="2590800" cy="3889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Slide Number Placeholder 7"/>
          <p:cNvSpPr>
            <a:spLocks noGrp="1"/>
          </p:cNvSpPr>
          <p:nvPr/>
        </p:nvSpPr>
        <p:spPr>
          <a:xfrm>
            <a:off x="6553200" y="6490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283" y="762001"/>
            <a:ext cx="6421536" cy="570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68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Picture 2" descr="C:\Users\mpilinski\Desktop\WORK\ASTRA_banner_v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2699"/>
            <a:ext cx="9148763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76200"/>
            <a:ext cx="8229600" cy="563562"/>
          </a:xfrm>
          <a:prstGeom prst="rect">
            <a:avLst/>
          </a:prstGeom>
        </p:spPr>
        <p:txBody>
          <a:bodyPr vert="horz" wrap="none" lIns="91440" tIns="0" rIns="9144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TIEGCM TN Dec 13, 2015 7:45 UT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65532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200" i="1" dirty="0" smtClean="0"/>
              <a:t>ASTRA LLC., Boulder, CO</a:t>
            </a:r>
            <a:endParaRPr lang="en-US" sz="1200" i="1" dirty="0"/>
          </a:p>
        </p:txBody>
      </p:sp>
      <p:sp>
        <p:nvSpPr>
          <p:cNvPr id="11" name="Rectangle 10"/>
          <p:cNvSpPr/>
          <p:nvPr/>
        </p:nvSpPr>
        <p:spPr>
          <a:xfrm>
            <a:off x="6553200" y="6477000"/>
            <a:ext cx="2590800" cy="3889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Slide Number Placeholder 7"/>
          <p:cNvSpPr>
            <a:spLocks noGrp="1"/>
          </p:cNvSpPr>
          <p:nvPr/>
        </p:nvSpPr>
        <p:spPr>
          <a:xfrm>
            <a:off x="6553200" y="6490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781" y="761999"/>
            <a:ext cx="6249419" cy="571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15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2" descr="C:\Users\mpilinski\Desktop\WORK\ASTRA_banner_v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2699"/>
            <a:ext cx="9148763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76200"/>
            <a:ext cx="8229600" cy="563562"/>
          </a:xfrm>
          <a:prstGeom prst="rect">
            <a:avLst/>
          </a:prstGeom>
        </p:spPr>
        <p:txBody>
          <a:bodyPr vert="horz" wrap="none" lIns="91440" tIns="0" rIns="9144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TIEGCM NE Dec 13, 2015 7:45 UT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65532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200" i="1" dirty="0" smtClean="0"/>
              <a:t>ASTRA LLC., Boulder, CO</a:t>
            </a:r>
            <a:endParaRPr lang="en-US" sz="1200" i="1" dirty="0"/>
          </a:p>
        </p:txBody>
      </p:sp>
      <p:sp>
        <p:nvSpPr>
          <p:cNvPr id="11" name="Rectangle 10"/>
          <p:cNvSpPr/>
          <p:nvPr/>
        </p:nvSpPr>
        <p:spPr>
          <a:xfrm>
            <a:off x="6553200" y="6477000"/>
            <a:ext cx="2590800" cy="3889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Slide Number Placeholder 7"/>
          <p:cNvSpPr>
            <a:spLocks noGrp="1"/>
          </p:cNvSpPr>
          <p:nvPr/>
        </p:nvSpPr>
        <p:spPr>
          <a:xfrm>
            <a:off x="6553200" y="6490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6096000" cy="569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6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2" descr="C:\Users\mpilinski\Desktop\WORK\ASTRA_banner_v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2699"/>
            <a:ext cx="9148763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76200"/>
            <a:ext cx="8229600" cy="563562"/>
          </a:xfrm>
          <a:prstGeom prst="rect">
            <a:avLst/>
          </a:prstGeom>
        </p:spPr>
        <p:txBody>
          <a:bodyPr vert="horz" wrap="none" lIns="91440" tIns="0" rIns="9144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TIEGCM </a:t>
            </a:r>
            <a:r>
              <a:rPr lang="en-US" sz="2800" b="1" dirty="0" smtClean="0">
                <a:solidFill>
                  <a:schemeClr val="bg1"/>
                </a:solidFill>
              </a:rPr>
              <a:t>RHO </a:t>
            </a:r>
            <a:r>
              <a:rPr lang="en-US" sz="2800" b="1" dirty="0">
                <a:solidFill>
                  <a:schemeClr val="bg1"/>
                </a:solidFill>
              </a:rPr>
              <a:t>Dec 13, 2015 7:45 </a:t>
            </a:r>
            <a:r>
              <a:rPr lang="en-US" sz="2800" b="1" dirty="0" smtClean="0">
                <a:solidFill>
                  <a:schemeClr val="bg1"/>
                </a:solidFill>
              </a:rPr>
              <a:t>UT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65532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200" i="1" dirty="0" smtClean="0"/>
              <a:t>ASTRA LLC., Boulder, CO</a:t>
            </a:r>
            <a:endParaRPr lang="en-US" sz="1200" i="1" dirty="0"/>
          </a:p>
        </p:txBody>
      </p:sp>
      <p:sp>
        <p:nvSpPr>
          <p:cNvPr id="11" name="Rectangle 10"/>
          <p:cNvSpPr/>
          <p:nvPr/>
        </p:nvSpPr>
        <p:spPr>
          <a:xfrm>
            <a:off x="6553200" y="6477000"/>
            <a:ext cx="2590800" cy="3889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Slide Number Placeholder 7"/>
          <p:cNvSpPr>
            <a:spLocks noGrp="1"/>
          </p:cNvSpPr>
          <p:nvPr/>
        </p:nvSpPr>
        <p:spPr>
          <a:xfrm>
            <a:off x="6553200" y="6490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265" y="762000"/>
            <a:ext cx="6671164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30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" name="Picture 2" descr="C:\Users\mpilinski\Desktop\WORK\ASTRA_banner_v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2699"/>
            <a:ext cx="9148763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477000"/>
            <a:ext cx="65532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200" i="1" dirty="0" smtClean="0"/>
              <a:t>ASTRA LLC., Boulder, CO</a:t>
            </a:r>
            <a:endParaRPr lang="en-US" sz="1200" i="1" dirty="0"/>
          </a:p>
        </p:txBody>
      </p:sp>
      <p:sp>
        <p:nvSpPr>
          <p:cNvPr id="11" name="Rectangle 10"/>
          <p:cNvSpPr/>
          <p:nvPr/>
        </p:nvSpPr>
        <p:spPr>
          <a:xfrm>
            <a:off x="6553200" y="6477000"/>
            <a:ext cx="2590800" cy="3889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Slide Number Placeholder 7"/>
          <p:cNvSpPr>
            <a:spLocks noGrp="1"/>
          </p:cNvSpPr>
          <p:nvPr/>
        </p:nvSpPr>
        <p:spPr>
          <a:xfrm>
            <a:off x="6553200" y="6490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4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Picture 2" descr="C:\Users\mpilinski\Desktop\WORK\ASTRA_banner_v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2699"/>
            <a:ext cx="9148763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477000"/>
            <a:ext cx="65532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200" i="1" dirty="0" smtClean="0"/>
              <a:t>ASTRA LLC., Boulder, CO</a:t>
            </a:r>
            <a:endParaRPr lang="en-US" sz="1200" i="1" dirty="0"/>
          </a:p>
        </p:txBody>
      </p:sp>
      <p:sp>
        <p:nvSpPr>
          <p:cNvPr id="11" name="Rectangle 10"/>
          <p:cNvSpPr/>
          <p:nvPr/>
        </p:nvSpPr>
        <p:spPr>
          <a:xfrm>
            <a:off x="6553200" y="6477000"/>
            <a:ext cx="2590800" cy="3889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Slide Number Placeholder 7"/>
          <p:cNvSpPr>
            <a:spLocks noGrp="1"/>
          </p:cNvSpPr>
          <p:nvPr/>
        </p:nvSpPr>
        <p:spPr>
          <a:xfrm>
            <a:off x="6553200" y="6490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76200"/>
            <a:ext cx="8229600" cy="563562"/>
          </a:xfrm>
          <a:prstGeom prst="rect">
            <a:avLst/>
          </a:prstGeom>
        </p:spPr>
        <p:txBody>
          <a:bodyPr vert="horz" wrap="none" lIns="91440" tIns="0" rIns="9144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TIEGCM </a:t>
            </a:r>
            <a:r>
              <a:rPr lang="en-US" sz="2800" b="1" dirty="0" smtClean="0">
                <a:solidFill>
                  <a:schemeClr val="bg1"/>
                </a:solidFill>
              </a:rPr>
              <a:t>RHO </a:t>
            </a:r>
            <a:r>
              <a:rPr lang="en-US" sz="2800" b="1" dirty="0">
                <a:solidFill>
                  <a:schemeClr val="bg1"/>
                </a:solidFill>
              </a:rPr>
              <a:t>Dec 13, 2015 </a:t>
            </a:r>
            <a:r>
              <a:rPr lang="en-US" sz="2800" b="1" dirty="0" smtClean="0">
                <a:solidFill>
                  <a:schemeClr val="bg1"/>
                </a:solidFill>
              </a:rPr>
              <a:t>7:15 UT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1999"/>
            <a:ext cx="6172200" cy="565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18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" name="Picture 2" descr="C:\Users\mpilinski\Desktop\WORK\ASTRA_banner_v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2699"/>
            <a:ext cx="9148763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477000"/>
            <a:ext cx="65532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200" i="1" dirty="0" smtClean="0"/>
              <a:t>ASTRA LLC., Boulder, CO</a:t>
            </a:r>
            <a:endParaRPr lang="en-US" sz="1200" i="1" dirty="0"/>
          </a:p>
        </p:txBody>
      </p:sp>
      <p:sp>
        <p:nvSpPr>
          <p:cNvPr id="11" name="Rectangle 10"/>
          <p:cNvSpPr/>
          <p:nvPr/>
        </p:nvSpPr>
        <p:spPr>
          <a:xfrm>
            <a:off x="6553200" y="6477000"/>
            <a:ext cx="2590800" cy="3889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Slide Number Placeholder 7"/>
          <p:cNvSpPr>
            <a:spLocks noGrp="1"/>
          </p:cNvSpPr>
          <p:nvPr/>
        </p:nvSpPr>
        <p:spPr>
          <a:xfrm>
            <a:off x="6553200" y="6490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76200"/>
            <a:ext cx="8229600" cy="563562"/>
          </a:xfrm>
          <a:prstGeom prst="rect">
            <a:avLst/>
          </a:prstGeom>
        </p:spPr>
        <p:txBody>
          <a:bodyPr vert="horz" wrap="none" lIns="91440" tIns="0" rIns="9144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TIEGCM </a:t>
            </a:r>
            <a:r>
              <a:rPr lang="en-US" sz="2800" b="1" dirty="0" smtClean="0">
                <a:solidFill>
                  <a:schemeClr val="bg1"/>
                </a:solidFill>
              </a:rPr>
              <a:t>RHO </a:t>
            </a:r>
            <a:r>
              <a:rPr lang="en-US" sz="2800" b="1" dirty="0">
                <a:solidFill>
                  <a:schemeClr val="bg1"/>
                </a:solidFill>
              </a:rPr>
              <a:t>Dec 13, 2015 </a:t>
            </a:r>
            <a:r>
              <a:rPr lang="en-US" sz="2800" b="1" dirty="0" smtClean="0">
                <a:solidFill>
                  <a:schemeClr val="bg1"/>
                </a:solidFill>
              </a:rPr>
              <a:t>7:30 UT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88" y="762000"/>
            <a:ext cx="6305076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55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2" descr="C:\Users\mpilinski\Desktop\WORK\ASTRA_banner_v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9" y="-6349"/>
            <a:ext cx="9148763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3001" y="82550"/>
            <a:ext cx="8229600" cy="563562"/>
          </a:xfrm>
          <a:prstGeom prst="rect">
            <a:avLst/>
          </a:prstGeom>
        </p:spPr>
        <p:txBody>
          <a:bodyPr vert="horz" wrap="none" lIns="91440" tIns="0" rIns="9144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AMIE Potential Patterns: RENU2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3200" y="6477000"/>
            <a:ext cx="2590800" cy="3889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65532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200" i="1" dirty="0" smtClean="0"/>
              <a:t>ASTRA LLC., Boulder, CO</a:t>
            </a:r>
            <a:endParaRPr lang="en-US" sz="1200" i="1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2589213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2589213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14475" y="2614613"/>
            <a:ext cx="542925" cy="273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566862" y="2589054"/>
          <a:ext cx="6010275" cy="2548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549"/>
                <a:gridCol w="2913726"/>
              </a:tblGrid>
              <a:tr h="254825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(a)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(b)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2589213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2589213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2589213"/>
            <a:ext cx="30194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514475" y="2614613"/>
            <a:ext cx="542925" cy="273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552575" y="2633663"/>
            <a:ext cx="542925" cy="273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85801" y="1828801"/>
            <a:ext cx="3900488" cy="3189288"/>
            <a:chOff x="1566863" y="2589213"/>
            <a:chExt cx="3019425" cy="2428875"/>
          </a:xfrm>
        </p:grpSpPr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863" y="2589213"/>
              <a:ext cx="3019425" cy="24288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AutoShape 11"/>
            <p:cNvSpPr>
              <a:spLocks noChangeShapeType="1"/>
            </p:cNvSpPr>
            <p:nvPr/>
          </p:nvSpPr>
          <p:spPr bwMode="auto">
            <a:xfrm flipH="1">
              <a:off x="2876550" y="3519488"/>
              <a:ext cx="185738" cy="155575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97470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93202" y="1828802"/>
            <a:ext cx="3712598" cy="3199366"/>
            <a:chOff x="1566863" y="2589213"/>
            <a:chExt cx="3019425" cy="2428875"/>
          </a:xfrm>
        </p:grpSpPr>
        <p:pic>
          <p:nvPicPr>
            <p:cNvPr id="4097" name="Pictur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863" y="2589213"/>
              <a:ext cx="3019425" cy="24288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AutoShape 8"/>
            <p:cNvSpPr>
              <a:spLocks noChangeShapeType="1"/>
            </p:cNvSpPr>
            <p:nvPr/>
          </p:nvSpPr>
          <p:spPr bwMode="auto">
            <a:xfrm flipH="1">
              <a:off x="2873375" y="3556000"/>
              <a:ext cx="185738" cy="1555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97470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735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8" name="Picture 2" descr="C:\Users\mpilinski\Desktop\WORK\ASTRA_banner_v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2699"/>
            <a:ext cx="9148763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477000"/>
            <a:ext cx="65532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200" i="1" dirty="0" smtClean="0"/>
              <a:t>ASTRA LLC., Boulder, CO</a:t>
            </a:r>
            <a:endParaRPr lang="en-US" sz="1200" i="1" dirty="0"/>
          </a:p>
        </p:txBody>
      </p:sp>
      <p:sp>
        <p:nvSpPr>
          <p:cNvPr id="11" name="Rectangle 10"/>
          <p:cNvSpPr/>
          <p:nvPr/>
        </p:nvSpPr>
        <p:spPr>
          <a:xfrm>
            <a:off x="6553200" y="6477000"/>
            <a:ext cx="2590800" cy="3889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Slide Number Placeholder 7"/>
          <p:cNvSpPr>
            <a:spLocks noGrp="1"/>
          </p:cNvSpPr>
          <p:nvPr/>
        </p:nvSpPr>
        <p:spPr>
          <a:xfrm>
            <a:off x="6553200" y="6490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76200"/>
            <a:ext cx="8229600" cy="563562"/>
          </a:xfrm>
          <a:prstGeom prst="rect">
            <a:avLst/>
          </a:prstGeom>
        </p:spPr>
        <p:txBody>
          <a:bodyPr vert="horz" wrap="none" lIns="91440" tIns="0" rIns="9144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TIEGCM </a:t>
            </a:r>
            <a:r>
              <a:rPr lang="en-US" sz="2800" b="1" dirty="0" smtClean="0">
                <a:solidFill>
                  <a:schemeClr val="bg1"/>
                </a:solidFill>
              </a:rPr>
              <a:t>RHO </a:t>
            </a:r>
            <a:r>
              <a:rPr lang="en-US" sz="2800" b="1" dirty="0">
                <a:solidFill>
                  <a:schemeClr val="bg1"/>
                </a:solidFill>
              </a:rPr>
              <a:t>Dec 13, 2015 7:45 </a:t>
            </a:r>
            <a:r>
              <a:rPr lang="en-US" sz="2800" b="1" dirty="0" smtClean="0">
                <a:solidFill>
                  <a:schemeClr val="bg1"/>
                </a:solidFill>
              </a:rPr>
              <a:t>UT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294" y="761999"/>
            <a:ext cx="6226306" cy="56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62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" name="Picture 2" descr="C:\Users\mpilinski\Desktop\WORK\ASTRA_banner_v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2699"/>
            <a:ext cx="9148763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477000"/>
            <a:ext cx="65532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200" i="1" dirty="0" smtClean="0"/>
              <a:t>ASTRA LLC., Boulder, CO</a:t>
            </a:r>
            <a:endParaRPr lang="en-US" sz="1200" i="1" dirty="0"/>
          </a:p>
        </p:txBody>
      </p:sp>
      <p:sp>
        <p:nvSpPr>
          <p:cNvPr id="11" name="Rectangle 10"/>
          <p:cNvSpPr/>
          <p:nvPr/>
        </p:nvSpPr>
        <p:spPr>
          <a:xfrm>
            <a:off x="6553200" y="6477000"/>
            <a:ext cx="2590800" cy="3889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Slide Number Placeholder 7"/>
          <p:cNvSpPr>
            <a:spLocks noGrp="1"/>
          </p:cNvSpPr>
          <p:nvPr/>
        </p:nvSpPr>
        <p:spPr>
          <a:xfrm>
            <a:off x="6553200" y="6490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76200"/>
            <a:ext cx="8229600" cy="563562"/>
          </a:xfrm>
          <a:prstGeom prst="rect">
            <a:avLst/>
          </a:prstGeom>
        </p:spPr>
        <p:txBody>
          <a:bodyPr vert="horz" wrap="none" lIns="91440" tIns="0" rIns="9144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TIEGCM </a:t>
            </a:r>
            <a:r>
              <a:rPr lang="en-US" sz="2800" b="1" dirty="0" smtClean="0">
                <a:solidFill>
                  <a:schemeClr val="bg1"/>
                </a:solidFill>
              </a:rPr>
              <a:t>RHO </a:t>
            </a:r>
            <a:r>
              <a:rPr lang="en-US" sz="2800" b="1" dirty="0">
                <a:solidFill>
                  <a:schemeClr val="bg1"/>
                </a:solidFill>
              </a:rPr>
              <a:t>Dec 13, 2015 </a:t>
            </a:r>
            <a:r>
              <a:rPr lang="en-US" sz="2800" b="1" dirty="0" smtClean="0">
                <a:solidFill>
                  <a:schemeClr val="bg1"/>
                </a:solidFill>
              </a:rPr>
              <a:t>8:00 UT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33" y="761999"/>
            <a:ext cx="6361167" cy="564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37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2" descr="C:\Users\mpilinski\Desktop\WORK\ASTRA_banner_v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9" y="-6349"/>
            <a:ext cx="9148763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3001" y="82550"/>
            <a:ext cx="8229600" cy="563562"/>
          </a:xfrm>
          <a:prstGeom prst="rect">
            <a:avLst/>
          </a:prstGeom>
        </p:spPr>
        <p:txBody>
          <a:bodyPr vert="horz" wrap="none" lIns="91440" tIns="0" rIns="9144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AMIE Potential Patterns: RENU2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3200" y="6477000"/>
            <a:ext cx="2590800" cy="3889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65532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200" i="1" dirty="0" smtClean="0"/>
              <a:t>ASTRA LLC., Boulder, CO</a:t>
            </a:r>
            <a:endParaRPr lang="en-US" sz="1200" i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66862" y="3680301"/>
          <a:ext cx="6010275" cy="365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549"/>
                <a:gridCol w="2913726"/>
              </a:tblGrid>
              <a:tr h="9017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(c)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(d)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16063" y="3717925"/>
            <a:ext cx="542925" cy="273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552575" y="3719513"/>
            <a:ext cx="542925" cy="273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52400" y="1316047"/>
            <a:ext cx="8153400" cy="3443289"/>
            <a:chOff x="1566863" y="3642611"/>
            <a:chExt cx="6053137" cy="2443864"/>
          </a:xfrm>
        </p:grpSpPr>
        <p:grpSp>
          <p:nvGrpSpPr>
            <p:cNvPr id="14" name="Group 13"/>
            <p:cNvGrpSpPr/>
            <p:nvPr/>
          </p:nvGrpSpPr>
          <p:grpSpPr>
            <a:xfrm>
              <a:off x="1566863" y="3657600"/>
              <a:ext cx="3019425" cy="2428875"/>
              <a:chOff x="1566863" y="3679825"/>
              <a:chExt cx="3019425" cy="2428875"/>
            </a:xfrm>
          </p:grpSpPr>
          <p:pic>
            <p:nvPicPr>
              <p:cNvPr id="5124" name="Picture 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6863" y="3679825"/>
                <a:ext cx="3019425" cy="24288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AutoShape 6"/>
              <p:cNvSpPr>
                <a:spLocks noChangeShapeType="1"/>
              </p:cNvSpPr>
              <p:nvPr/>
            </p:nvSpPr>
            <p:spPr bwMode="auto">
              <a:xfrm flipH="1">
                <a:off x="2860675" y="4649788"/>
                <a:ext cx="185738" cy="155575"/>
              </a:xfrm>
              <a:prstGeom prst="straightConnector1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rgbClr val="974706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600575" y="3642611"/>
              <a:ext cx="3019425" cy="2428875"/>
              <a:chOff x="1566863" y="3679825"/>
              <a:chExt cx="3019425" cy="2428875"/>
            </a:xfrm>
          </p:grpSpPr>
          <p:pic>
            <p:nvPicPr>
              <p:cNvPr id="5121" name="Picture 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6863" y="3679825"/>
                <a:ext cx="3019425" cy="24288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AutoShape 3"/>
              <p:cNvSpPr>
                <a:spLocks noChangeShapeType="1"/>
              </p:cNvSpPr>
              <p:nvPr/>
            </p:nvSpPr>
            <p:spPr bwMode="auto">
              <a:xfrm flipH="1">
                <a:off x="2863850" y="4611688"/>
                <a:ext cx="185738" cy="155575"/>
              </a:xfrm>
              <a:prstGeom prst="straightConnector1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rgbClr val="974706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210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89637"/>
            <a:ext cx="8229600" cy="48736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/>
              <a:t>We have compared AMIE potential patterns to </a:t>
            </a:r>
            <a:r>
              <a:rPr lang="en-US" dirty="0" err="1"/>
              <a:t>SuperDARN</a:t>
            </a:r>
            <a:r>
              <a:rPr lang="en-US" dirty="0"/>
              <a:t> assimilative mapping (SAM) convection maps. These show that the SAM convection patterns are very close to a statistical model while the AMIE convection patterns are much more influenced by the assimilated data.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2" descr="C:\Users\mpilinski\Desktop\WORK\ASTRA_banner_v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9" y="-6349"/>
            <a:ext cx="9148763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3001" y="82550"/>
            <a:ext cx="8229600" cy="563562"/>
          </a:xfrm>
          <a:prstGeom prst="rect">
            <a:avLst/>
          </a:prstGeom>
        </p:spPr>
        <p:txBody>
          <a:bodyPr vert="horz" wrap="none" lIns="91440" tIns="0" rIns="9144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AMIE Potential Patterns: RENU2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3200" y="6477000"/>
            <a:ext cx="2590800" cy="3889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65532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200" i="1" dirty="0" smtClean="0"/>
              <a:t>ASTRA LLC., Boulder, CO</a:t>
            </a:r>
            <a:endParaRPr lang="en-US" sz="1200" i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66862" y="3680301"/>
          <a:ext cx="6010275" cy="365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549"/>
                <a:gridCol w="2913726"/>
              </a:tblGrid>
              <a:tr h="9017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(e)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(f)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16063" y="3705225"/>
            <a:ext cx="542925" cy="273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552575" y="3705225"/>
            <a:ext cx="542925" cy="273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52400" y="1981200"/>
            <a:ext cx="8763000" cy="3665857"/>
            <a:chOff x="1566863" y="3662930"/>
            <a:chExt cx="5995986" cy="2445770"/>
          </a:xfrm>
        </p:grpSpPr>
        <p:grpSp>
          <p:nvGrpSpPr>
            <p:cNvPr id="14" name="Group 13"/>
            <p:cNvGrpSpPr/>
            <p:nvPr/>
          </p:nvGrpSpPr>
          <p:grpSpPr>
            <a:xfrm>
              <a:off x="1566863" y="3679825"/>
              <a:ext cx="3019425" cy="2428875"/>
              <a:chOff x="1566863" y="3679825"/>
              <a:chExt cx="3019425" cy="2428875"/>
            </a:xfrm>
          </p:grpSpPr>
          <p:pic>
            <p:nvPicPr>
              <p:cNvPr id="2052" name="Picture 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6863" y="3679825"/>
                <a:ext cx="3019425" cy="24288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AutoShape 6"/>
              <p:cNvSpPr>
                <a:spLocks noChangeShapeType="1"/>
              </p:cNvSpPr>
              <p:nvPr/>
            </p:nvSpPr>
            <p:spPr bwMode="auto">
              <a:xfrm flipH="1">
                <a:off x="2846388" y="4619625"/>
                <a:ext cx="185737" cy="155575"/>
              </a:xfrm>
              <a:prstGeom prst="straightConnector1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rgbClr val="974706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543424" y="3662930"/>
              <a:ext cx="3019425" cy="2428875"/>
              <a:chOff x="1566863" y="3679825"/>
              <a:chExt cx="3019425" cy="2428875"/>
            </a:xfrm>
          </p:grpSpPr>
          <p:pic>
            <p:nvPicPr>
              <p:cNvPr id="2049" name="Picture 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6863" y="3679825"/>
                <a:ext cx="3019425" cy="24288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AutoShape 3"/>
              <p:cNvSpPr>
                <a:spLocks noChangeShapeType="1"/>
              </p:cNvSpPr>
              <p:nvPr/>
            </p:nvSpPr>
            <p:spPr bwMode="auto">
              <a:xfrm flipH="1">
                <a:off x="2849563" y="4581525"/>
                <a:ext cx="185737" cy="155575"/>
              </a:xfrm>
              <a:prstGeom prst="straightConnector1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rgbClr val="974706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824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5950"/>
            <a:ext cx="7772400" cy="2228850"/>
          </a:xfrm>
        </p:spPr>
        <p:txBody>
          <a:bodyPr>
            <a:normAutofit/>
          </a:bodyPr>
          <a:lstStyle/>
          <a:p>
            <a:r>
              <a:rPr lang="en-US" b="1" dirty="0" smtClean="0"/>
              <a:t>TIEGCM with AMIE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Cusp Precipitation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265" y="6490648"/>
            <a:ext cx="65532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sz="1200" i="1" dirty="0"/>
          </a:p>
        </p:txBody>
      </p:sp>
      <p:sp>
        <p:nvSpPr>
          <p:cNvPr id="5" name="Rectangle 4"/>
          <p:cNvSpPr/>
          <p:nvPr/>
        </p:nvSpPr>
        <p:spPr>
          <a:xfrm>
            <a:off x="6553200" y="6477000"/>
            <a:ext cx="2590800" cy="3889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/>
        </p:nvSpPr>
        <p:spPr>
          <a:xfrm>
            <a:off x="6553200" y="6490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r>
              <a:rPr lang="en-US" dirty="0" smtClean="0">
                <a:solidFill>
                  <a:schemeClr val="tx1"/>
                </a:solidFill>
              </a:rPr>
              <a:t>/3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3" descr="C:\Users\gthompson\Documents\ASTRA\Marketing\Marketing Templates\PowerPoints-051914\PowerPoints\images\astra-hea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9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477000"/>
            <a:ext cx="65532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200" i="1" dirty="0" smtClean="0"/>
              <a:t>ASTRA LLC., Boulder, CO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35486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372350" cy="412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mpilinski\Desktop\WORK\ASTRA_banner_v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9" y="-6349"/>
            <a:ext cx="9148763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4810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eplas_flux_contou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28688"/>
            <a:ext cx="9144000" cy="500062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6553200" y="6477000"/>
            <a:ext cx="2590800" cy="3889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477000"/>
            <a:ext cx="65532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200" i="1" dirty="0" smtClean="0"/>
              <a:t>ASTRA LLC., Boulder, CO</a:t>
            </a:r>
            <a:endParaRPr lang="en-US" sz="1200" i="1" dirty="0"/>
          </a:p>
        </p:txBody>
      </p:sp>
      <p:pic>
        <p:nvPicPr>
          <p:cNvPr id="5" name="Picture 2" descr="C:\Users\mpilinski\Desktop\WORK\ASTRA_banner_v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9" y="-6349"/>
            <a:ext cx="9148763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3001" y="82550"/>
            <a:ext cx="8229600" cy="563562"/>
          </a:xfrm>
          <a:prstGeom prst="rect">
            <a:avLst/>
          </a:prstGeom>
        </p:spPr>
        <p:txBody>
          <a:bodyPr vert="horz" wrap="none" lIns="91440" tIns="0" rIns="9144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Measured Particle Spectrum: RENU2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623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cusp_particle_energy_spectra.15.pdf"/>
          <p:cNvPicPr>
            <a:picLocks noChangeAspect="1"/>
          </p:cNvPicPr>
          <p:nvPr/>
        </p:nvPicPr>
        <p:blipFill>
          <a:blip r:embed="rId2">
            <a:extLst/>
          </a:blip>
          <a:srcRect l="6459" t="13717" r="8103" b="19787"/>
          <a:stretch>
            <a:fillRect/>
          </a:stretch>
        </p:blipFill>
        <p:spPr>
          <a:xfrm>
            <a:off x="1330610" y="0"/>
            <a:ext cx="6525143" cy="65721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2739405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526</Words>
  <Application>Microsoft Office PowerPoint</Application>
  <PresentationFormat>On-screen Show (4:3)</PresentationFormat>
  <Paragraphs>141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Office Theme</vt:lpstr>
      <vt:lpstr>TIEGCM with AMIE     RENU Rocket Cusp Density</vt:lpstr>
      <vt:lpstr>PowerPoint Presentation</vt:lpstr>
      <vt:lpstr>PowerPoint Presentation</vt:lpstr>
      <vt:lpstr>PowerPoint Presentation</vt:lpstr>
      <vt:lpstr>PowerPoint Presentation</vt:lpstr>
      <vt:lpstr>TIEGCM with AMIE  Cusp Precipitation</vt:lpstr>
      <vt:lpstr>PowerPoint Presentation</vt:lpstr>
      <vt:lpstr>PowerPoint Presentation</vt:lpstr>
      <vt:lpstr>PowerPoint Presentation</vt:lpstr>
      <vt:lpstr>TIEGCM-AMIE: RENU2  x134 Cusp Precipitation</vt:lpstr>
      <vt:lpstr>PowerPoint Presentation</vt:lpstr>
      <vt:lpstr>PowerPoint Presentation</vt:lpstr>
      <vt:lpstr>PowerPoint Presentation</vt:lpstr>
      <vt:lpstr>PowerPoint Presentation</vt:lpstr>
      <vt:lpstr>TIEGCM RHO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TIEGCM-AMIE: RENU2  x898 Cusp Precipitation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Number:AF161-136 Topic Title: Deployable Lightweight Upper Air Sensing System</dc:title>
  <dc:creator>iazeem</dc:creator>
  <cp:lastModifiedBy>gcrowley</cp:lastModifiedBy>
  <cp:revision>66</cp:revision>
  <dcterms:created xsi:type="dcterms:W3CDTF">2006-08-16T00:00:00Z</dcterms:created>
  <dcterms:modified xsi:type="dcterms:W3CDTF">2016-06-02T14:30:42Z</dcterms:modified>
</cp:coreProperties>
</file>